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65938" cy="95408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40" autoAdjust="0"/>
  </p:normalViewPr>
  <p:slideViewPr>
    <p:cSldViewPr snapToGrid="0">
      <p:cViewPr>
        <p:scale>
          <a:sx n="100" d="100"/>
          <a:sy n="100" d="100"/>
        </p:scale>
        <p:origin x="126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1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0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37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79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29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59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24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94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55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B76E-2CD2-4D11-A8DB-E33D22C5B243}" type="datetimeFigureOut">
              <a:rPr lang="es-ES" smtClean="0"/>
              <a:t>04/08/2021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55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enta4gestora.com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://www.cnmv.e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avantagecapital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56" y="273507"/>
            <a:ext cx="1773062" cy="48912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638669" y="578089"/>
            <a:ext cx="1683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dirty="0"/>
              <a:t>30 de julio de 2021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464699" y="273507"/>
            <a:ext cx="20310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/>
              <a:t>AVANTAGE FUND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6507" y="6797085"/>
            <a:ext cx="3429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dirty="0"/>
              <a:t>* Desde la constitución del fondo (31/07/14)</a:t>
            </a:r>
          </a:p>
          <a:p>
            <a:r>
              <a:rPr lang="es-ES" sz="800" dirty="0"/>
              <a:t>** A favor del fondo. En beneficio de los partícipes que permanecen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0" y="926371"/>
            <a:ext cx="667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es un fondo de inversión que busca activos que generen valor a largo plazo incurriendo en el menor riesgo posible. Invierte en valores que cumplan tres requisitos: i) un fuerte compromiso de la dirección con los inversores, ii) un excelente modelo de negocio que le permita competir en una situación de ventaja respecto a sus competidores y iii) un precio bajo comparado con su capacidad para generar resultados.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894507" y="1491590"/>
            <a:ext cx="2894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Asesor de inversiones</a:t>
            </a:r>
          </a:p>
          <a:p>
            <a:pPr algn="just"/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Juan Gómez Bada cuenta con más de 15 años de experiencia en el sector de gestión de activos, desde 2004 como gestor. En 2014 fundó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Capital EAF para dirigir desde ahí la política de inversión del fondo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 Se ha comprometido ante notario a invertir al menos un 50% de su patrimonio neto en el fondo. Es licenciado en administración y dirección de empresas por CUNEF y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Executive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MBA por el IE Business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844" y="1549114"/>
            <a:ext cx="782937" cy="1104837"/>
          </a:xfrm>
          <a:prstGeom prst="rect">
            <a:avLst/>
          </a:prstGeom>
        </p:spPr>
      </p:pic>
      <p:sp>
        <p:nvSpPr>
          <p:cNvPr id="29" name="Rectángulo 28"/>
          <p:cNvSpPr/>
          <p:nvPr/>
        </p:nvSpPr>
        <p:spPr>
          <a:xfrm>
            <a:off x="71893" y="8668587"/>
            <a:ext cx="6692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00" dirty="0"/>
              <a:t>Rentabilidades pasadas no presuponen rentabilidades futuras. Este informe no constituye recomendación de compra o venta de participaciones del fondo. Las decisiones de inversión o desinversión en el fondo deberán ser tomadas de conformidad con los documentos legales, y en especial el Folleto completo del fondo. Esta información está disponible en las siguientes páginas web: </a:t>
            </a:r>
            <a:r>
              <a:rPr lang="es-ES" sz="800" dirty="0">
                <a:hlinkClick r:id="rId4"/>
              </a:rPr>
              <a:t>www.avantagecapital.com</a:t>
            </a:r>
            <a:r>
              <a:rPr lang="es-ES" sz="800" dirty="0"/>
              <a:t>, </a:t>
            </a:r>
            <a:r>
              <a:rPr lang="es-ES" sz="800" dirty="0">
                <a:hlinkClick r:id="rId5"/>
              </a:rPr>
              <a:t>www.cnmv.es</a:t>
            </a:r>
            <a:r>
              <a:rPr lang="es-ES" sz="800" dirty="0"/>
              <a:t> y </a:t>
            </a:r>
            <a:r>
              <a:rPr lang="es-ES" sz="800" dirty="0">
                <a:hlinkClick r:id="rId6"/>
              </a:rPr>
              <a:t>www.renta4gestora.com</a:t>
            </a:r>
            <a:endParaRPr lang="es-ES" sz="800" dirty="0"/>
          </a:p>
          <a:p>
            <a:endParaRPr lang="es-ES" sz="8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B438EB9-CA19-4A2A-9C37-44E7CC4BBF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6533" y="249113"/>
            <a:ext cx="1298844" cy="549646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F0C40E6-B910-4445-8D9E-2A385EA2C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26437"/>
              </p:ext>
            </p:extLst>
          </p:nvPr>
        </p:nvGraphicFramePr>
        <p:xfrm>
          <a:off x="100456" y="1549114"/>
          <a:ext cx="2832100" cy="5242891"/>
        </p:xfrm>
        <a:graphic>
          <a:graphicData uri="http://schemas.openxmlformats.org/drawingml/2006/table">
            <a:tbl>
              <a:tblPr/>
              <a:tblGrid>
                <a:gridCol w="1735496">
                  <a:extLst>
                    <a:ext uri="{9D8B030D-6E8A-4147-A177-3AD203B41FA5}">
                      <a16:colId xmlns:a16="http://schemas.microsoft.com/office/drawing/2014/main" val="176811230"/>
                    </a:ext>
                  </a:extLst>
                </a:gridCol>
                <a:gridCol w="1096604">
                  <a:extLst>
                    <a:ext uri="{9D8B030D-6E8A-4147-A177-3AD203B41FA5}">
                      <a16:colId xmlns:a16="http://schemas.microsoft.com/office/drawing/2014/main" val="4154676903"/>
                    </a:ext>
                  </a:extLst>
                </a:gridCol>
              </a:tblGrid>
              <a:tr h="1414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y riesgo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934976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julio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087387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en 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25798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histórica*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823714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CAGR / Rentabilidad anualizada*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521075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278512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Ratio de Sharpe*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982066"/>
                  </a:ext>
                </a:extLst>
              </a:tr>
              <a:tr h="133118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262029"/>
                  </a:ext>
                </a:extLst>
              </a:tr>
              <a:tr h="1414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del fondo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95505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Patrimonio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22,7 millones de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3784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liquidativo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17,4331 €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196842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Gestora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 4 Gestora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0650185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Asesor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Capital EAF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531736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Depositario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 4 banco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25734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Suscripción mínima general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1.000 €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209281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Susc. min. menores de edad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314690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Gestión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876260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Depósito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459442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sobre resultados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967132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Suscripción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151285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Reembolso ( &lt; 3 meses)**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656389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Reembolso ( &gt; 3 meses)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412985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Categoría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Mixto Flexible Global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111703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Divisa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212291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 de Constitución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31/07/2014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841214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Registro CNMV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444569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Código ISIN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ES0112231008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345141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 Bloomberg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AVANTGF SM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056518"/>
                  </a:ext>
                </a:extLst>
              </a:tr>
              <a:tr h="159128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123200"/>
                  </a:ext>
                </a:extLst>
              </a:tr>
              <a:tr h="1414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 la cartera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82061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de valores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345525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10 principales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366896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288051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396417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130935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RF (nominal)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-44,5%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978963"/>
                  </a:ext>
                </a:extLst>
              </a:tr>
              <a:tr h="141447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Exposición neta a RV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85266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2A860193-AFD7-4EA4-BE5D-C939F408B33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4715" y="2760700"/>
            <a:ext cx="3884493" cy="2401727"/>
          </a:xfrm>
          <a:prstGeom prst="rect">
            <a:avLst/>
          </a:prstGeom>
        </p:spPr>
      </p:pic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7D88D91-8B5E-441B-A44F-42EBA5CD7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952328"/>
              </p:ext>
            </p:extLst>
          </p:nvPr>
        </p:nvGraphicFramePr>
        <p:xfrm>
          <a:off x="2932556" y="5155141"/>
          <a:ext cx="3808810" cy="1826895"/>
        </p:xfrm>
        <a:graphic>
          <a:graphicData uri="http://schemas.openxmlformats.org/drawingml/2006/table">
            <a:tbl>
              <a:tblPr/>
              <a:tblGrid>
                <a:gridCol w="732464">
                  <a:extLst>
                    <a:ext uri="{9D8B030D-6E8A-4147-A177-3AD203B41FA5}">
                      <a16:colId xmlns:a16="http://schemas.microsoft.com/office/drawing/2014/main" val="789151106"/>
                    </a:ext>
                  </a:extLst>
                </a:gridCol>
                <a:gridCol w="347920">
                  <a:extLst>
                    <a:ext uri="{9D8B030D-6E8A-4147-A177-3AD203B41FA5}">
                      <a16:colId xmlns:a16="http://schemas.microsoft.com/office/drawing/2014/main" val="1038964027"/>
                    </a:ext>
                  </a:extLst>
                </a:gridCol>
                <a:gridCol w="384543">
                  <a:extLst>
                    <a:ext uri="{9D8B030D-6E8A-4147-A177-3AD203B41FA5}">
                      <a16:colId xmlns:a16="http://schemas.microsoft.com/office/drawing/2014/main" val="3809873947"/>
                    </a:ext>
                  </a:extLst>
                </a:gridCol>
                <a:gridCol w="347920">
                  <a:extLst>
                    <a:ext uri="{9D8B030D-6E8A-4147-A177-3AD203B41FA5}">
                      <a16:colId xmlns:a16="http://schemas.microsoft.com/office/drawing/2014/main" val="3893811580"/>
                    </a:ext>
                  </a:extLst>
                </a:gridCol>
                <a:gridCol w="375387">
                  <a:extLst>
                    <a:ext uri="{9D8B030D-6E8A-4147-A177-3AD203B41FA5}">
                      <a16:colId xmlns:a16="http://schemas.microsoft.com/office/drawing/2014/main" val="1400073450"/>
                    </a:ext>
                  </a:extLst>
                </a:gridCol>
                <a:gridCol w="329609">
                  <a:extLst>
                    <a:ext uri="{9D8B030D-6E8A-4147-A177-3AD203B41FA5}">
                      <a16:colId xmlns:a16="http://schemas.microsoft.com/office/drawing/2014/main" val="4236258154"/>
                    </a:ext>
                  </a:extLst>
                </a:gridCol>
                <a:gridCol w="338764">
                  <a:extLst>
                    <a:ext uri="{9D8B030D-6E8A-4147-A177-3AD203B41FA5}">
                      <a16:colId xmlns:a16="http://schemas.microsoft.com/office/drawing/2014/main" val="2816784306"/>
                    </a:ext>
                  </a:extLst>
                </a:gridCol>
                <a:gridCol w="329609">
                  <a:extLst>
                    <a:ext uri="{9D8B030D-6E8A-4147-A177-3AD203B41FA5}">
                      <a16:colId xmlns:a16="http://schemas.microsoft.com/office/drawing/2014/main" val="3298685058"/>
                    </a:ext>
                  </a:extLst>
                </a:gridCol>
                <a:gridCol w="622594">
                  <a:extLst>
                    <a:ext uri="{9D8B030D-6E8A-4147-A177-3AD203B41FA5}">
                      <a16:colId xmlns:a16="http://schemas.microsoft.com/office/drawing/2014/main" val="1253699511"/>
                    </a:ext>
                  </a:extLst>
                </a:gridCol>
              </a:tblGrid>
              <a:tr h="1524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8116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344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773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5325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57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67878"/>
                  </a:ext>
                </a:extLst>
              </a:tr>
              <a:tr h="1524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65205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3253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Fund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989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885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989685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2EB91C34-C324-4BBD-A51F-A80593D758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838" y="7140719"/>
            <a:ext cx="2838718" cy="154535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42D8BBC-73CD-4029-91C3-54707A3BAF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6009" y="7135639"/>
            <a:ext cx="1545357" cy="154535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8C3178C4-4016-4178-A116-E30C2ABA3B2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25367" y="7130499"/>
            <a:ext cx="2081165" cy="154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3426</TotalTime>
  <Words>588</Words>
  <Application>Microsoft Office PowerPoint</Application>
  <PresentationFormat>Carta (216 x 279 mm)</PresentationFormat>
  <Paragraphs>147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mad-fam-hesr7@matersalvatoris.org</cp:lastModifiedBy>
  <cp:revision>226</cp:revision>
  <cp:lastPrinted>2017-04-05T09:55:46Z</cp:lastPrinted>
  <dcterms:created xsi:type="dcterms:W3CDTF">2015-04-09T08:55:48Z</dcterms:created>
  <dcterms:modified xsi:type="dcterms:W3CDTF">2021-08-04T06:01:22Z</dcterms:modified>
</cp:coreProperties>
</file>