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letter"/>
  <p:notesSz cx="6865938" cy="954087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140" autoAdjust="0"/>
  </p:normalViewPr>
  <p:slideViewPr>
    <p:cSldViewPr snapToGrid="0">
      <p:cViewPr>
        <p:scale>
          <a:sx n="100" d="100"/>
          <a:sy n="100" d="100"/>
        </p:scale>
        <p:origin x="1260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04/08/2021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314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04/08/2021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6205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04/08/2021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137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04/08/2021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0791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04/08/2021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9296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04/08/2021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4592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04/08/2021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2247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04/08/2021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6819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04/08/2021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6943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04/08/2021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7551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04/08/2021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1475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9B76E-2CD2-4D11-A8DB-E33D22C5B243}" type="datetimeFigureOut">
              <a:rPr lang="es-ES" smtClean="0"/>
              <a:t>04/08/2021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9554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jpe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renta4gestora.com/" TargetMode="External"/><Relationship Id="rId11" Type="http://schemas.openxmlformats.org/officeDocument/2006/relationships/image" Target="../media/image7.png"/><Relationship Id="rId5" Type="http://schemas.openxmlformats.org/officeDocument/2006/relationships/hyperlink" Target="http://www.cnmv.es/" TargetMode="External"/><Relationship Id="rId10" Type="http://schemas.openxmlformats.org/officeDocument/2006/relationships/image" Target="../media/image6.png"/><Relationship Id="rId4" Type="http://schemas.openxmlformats.org/officeDocument/2006/relationships/hyperlink" Target="http://www.avantagecapital.com/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56" y="273507"/>
            <a:ext cx="1773062" cy="48912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638669" y="578089"/>
            <a:ext cx="168312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100" dirty="0"/>
              <a:t>30 de julio de 2021</a:t>
            </a:r>
          </a:p>
        </p:txBody>
      </p:sp>
      <p:sp>
        <p:nvSpPr>
          <p:cNvPr id="7" name="Rectángulo 6"/>
          <p:cNvSpPr/>
          <p:nvPr/>
        </p:nvSpPr>
        <p:spPr>
          <a:xfrm>
            <a:off x="2464699" y="273507"/>
            <a:ext cx="20310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000" dirty="0"/>
              <a:t>AVANTAGE FUND</a:t>
            </a:r>
          </a:p>
        </p:txBody>
      </p:sp>
      <p:sp>
        <p:nvSpPr>
          <p:cNvPr id="20" name="Rectángulo 19"/>
          <p:cNvSpPr/>
          <p:nvPr/>
        </p:nvSpPr>
        <p:spPr>
          <a:xfrm>
            <a:off x="6507" y="6797085"/>
            <a:ext cx="3429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800" dirty="0"/>
              <a:t>* Desde la constitución del fondo (31/07/14)</a:t>
            </a:r>
          </a:p>
          <a:p>
            <a:r>
              <a:rPr lang="es-ES" sz="800" dirty="0"/>
              <a:t>** A favor del fondo. En beneficio de los partícipes que permanecen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0" y="926371"/>
            <a:ext cx="6679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Avantage</a:t>
            </a:r>
            <a:r>
              <a:rPr lang="es-ES" sz="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Fund</a:t>
            </a:r>
            <a:r>
              <a:rPr lang="es-ES" sz="800" b="1" dirty="0">
                <a:latin typeface="Arial" panose="020B0604020202020204" pitchFamily="34" charset="0"/>
                <a:cs typeface="Arial" panose="020B0604020202020204" pitchFamily="34" charset="0"/>
              </a:rPr>
              <a:t> FI 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es un fondo de inversión que busca activos que generen valor a largo plazo incurriendo en el menor riesgo posible. Invierte en valores que cumplan tres requisitos: i) un fuerte compromiso de la dirección con los inversores, ii) un excelente modelo de negocio que le permita competir en una situación de ventaja respecto a sus competidores y iii) un precio bajo comparado con su capacidad para generar resultados.</a:t>
            </a:r>
          </a:p>
        </p:txBody>
      </p:sp>
      <p:sp>
        <p:nvSpPr>
          <p:cNvPr id="27" name="CuadroTexto 26"/>
          <p:cNvSpPr txBox="1"/>
          <p:nvPr/>
        </p:nvSpPr>
        <p:spPr>
          <a:xfrm>
            <a:off x="2894507" y="1491590"/>
            <a:ext cx="2894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u="sng" dirty="0">
                <a:latin typeface="Arial" panose="020B0604020202020204" pitchFamily="34" charset="0"/>
                <a:cs typeface="Arial" panose="020B0604020202020204" pitchFamily="34" charset="0"/>
              </a:rPr>
              <a:t>Asesor de inversiones</a:t>
            </a:r>
          </a:p>
          <a:p>
            <a:pPr algn="just"/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Juan Gómez Bada cuenta con más de 15 años de experiencia en el sector de gestión de activos, desde 2004 como gestor. En 2014 fundó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Avantage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Capital EAF para dirigir desde ahí la política de inversión del fondo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Avantage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Fund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. Se ha comprometido ante notario a invertir al menos un 50% de su patrimonio neto en el fondo. Es licenciado en administración y dirección de empresas por CUNEF y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Executive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MBA por el IE Business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28" name="Imagen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5844" y="1549114"/>
            <a:ext cx="782937" cy="1104837"/>
          </a:xfrm>
          <a:prstGeom prst="rect">
            <a:avLst/>
          </a:prstGeom>
        </p:spPr>
      </p:pic>
      <p:sp>
        <p:nvSpPr>
          <p:cNvPr id="29" name="Rectángulo 28"/>
          <p:cNvSpPr/>
          <p:nvPr/>
        </p:nvSpPr>
        <p:spPr>
          <a:xfrm>
            <a:off x="71893" y="8668587"/>
            <a:ext cx="66922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800" dirty="0"/>
              <a:t>Rentabilidades pasadas no presuponen rentabilidades futuras. Este informe no constituye recomendación de compra o venta de participaciones del fondo. Las decisiones de inversión o desinversión en el fondo deberán ser tomadas de conformidad con los documentos legales, y en especial el Folleto completo del fondo. Esta información está disponible en las siguientes páginas web: </a:t>
            </a:r>
            <a:r>
              <a:rPr lang="es-ES" sz="800" dirty="0">
                <a:hlinkClick r:id="rId4"/>
              </a:rPr>
              <a:t>www.avantagecapital.com</a:t>
            </a:r>
            <a:r>
              <a:rPr lang="es-ES" sz="800" dirty="0"/>
              <a:t>, </a:t>
            </a:r>
            <a:r>
              <a:rPr lang="es-ES" sz="800" dirty="0">
                <a:hlinkClick r:id="rId5"/>
              </a:rPr>
              <a:t>www.cnmv.es</a:t>
            </a:r>
            <a:r>
              <a:rPr lang="es-ES" sz="800" dirty="0"/>
              <a:t> y </a:t>
            </a:r>
            <a:r>
              <a:rPr lang="es-ES" sz="800" dirty="0">
                <a:hlinkClick r:id="rId6"/>
              </a:rPr>
              <a:t>www.renta4gestora.com</a:t>
            </a:r>
            <a:endParaRPr lang="es-ES" sz="800" dirty="0"/>
          </a:p>
          <a:p>
            <a:endParaRPr lang="es-ES" sz="8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B438EB9-CA19-4A2A-9C37-44E7CC4BBFC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06533" y="249113"/>
            <a:ext cx="1298844" cy="549646"/>
          </a:xfrm>
          <a:prstGeom prst="rect">
            <a:avLst/>
          </a:prstGeom>
        </p:spPr>
      </p:pic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F0C40E6-B910-4445-8D9E-2A385EA2C8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026437"/>
              </p:ext>
            </p:extLst>
          </p:nvPr>
        </p:nvGraphicFramePr>
        <p:xfrm>
          <a:off x="100456" y="1549114"/>
          <a:ext cx="2832100" cy="5242891"/>
        </p:xfrm>
        <a:graphic>
          <a:graphicData uri="http://schemas.openxmlformats.org/drawingml/2006/table">
            <a:tbl>
              <a:tblPr/>
              <a:tblGrid>
                <a:gridCol w="1735496">
                  <a:extLst>
                    <a:ext uri="{9D8B030D-6E8A-4147-A177-3AD203B41FA5}">
                      <a16:colId xmlns:a16="http://schemas.microsoft.com/office/drawing/2014/main" val="176811230"/>
                    </a:ext>
                  </a:extLst>
                </a:gridCol>
                <a:gridCol w="1096604">
                  <a:extLst>
                    <a:ext uri="{9D8B030D-6E8A-4147-A177-3AD203B41FA5}">
                      <a16:colId xmlns:a16="http://schemas.microsoft.com/office/drawing/2014/main" val="4154676903"/>
                    </a:ext>
                  </a:extLst>
                </a:gridCol>
              </a:tblGrid>
              <a:tr h="14144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Rentabilidad y riesgo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3934976"/>
                  </a:ext>
                </a:extLst>
              </a:tr>
              <a:tr h="141447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Rentabilidad julio 2021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2087387"/>
                  </a:ext>
                </a:extLst>
              </a:tr>
              <a:tr h="141447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Rentabilidad en 2021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25798"/>
                  </a:ext>
                </a:extLst>
              </a:tr>
              <a:tr h="141447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Rentabilidad histórica*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74,3%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2823714"/>
                  </a:ext>
                </a:extLst>
              </a:tr>
              <a:tr h="141447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CAGR / Rentabilidad anualizada*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5521075"/>
                  </a:ext>
                </a:extLst>
              </a:tr>
              <a:tr h="141447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Volatilidad*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278512"/>
                  </a:ext>
                </a:extLst>
              </a:tr>
              <a:tr h="141447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Ratio de Sharpe*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3982066"/>
                  </a:ext>
                </a:extLst>
              </a:tr>
              <a:tr h="133118"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5262029"/>
                  </a:ext>
                </a:extLst>
              </a:tr>
              <a:tr h="14144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Características del fondo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095505"/>
                  </a:ext>
                </a:extLst>
              </a:tr>
              <a:tr h="141447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Patrimonio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22,7 millones de €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3784"/>
                  </a:ext>
                </a:extLst>
              </a:tr>
              <a:tr h="141447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Valor liquidativo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17,4331 €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7196842"/>
                  </a:ext>
                </a:extLst>
              </a:tr>
              <a:tr h="141447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Gestora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Renta 4 Gestora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0650185"/>
                  </a:ext>
                </a:extLst>
              </a:tr>
              <a:tr h="141447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Asesor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Avantage Capital EAF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8531736"/>
                  </a:ext>
                </a:extLst>
              </a:tr>
              <a:tr h="141447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Depositario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Renta 4 banco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725734"/>
                  </a:ext>
                </a:extLst>
              </a:tr>
              <a:tr h="141447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Suscripción mínima general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1.000 €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8209281"/>
                  </a:ext>
                </a:extLst>
              </a:tr>
              <a:tr h="141447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Susc. min. menores de edad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100 €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8314690"/>
                  </a:ext>
                </a:extLst>
              </a:tr>
              <a:tr h="141447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Com. de Gestión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876260"/>
                  </a:ext>
                </a:extLst>
              </a:tr>
              <a:tr h="141447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Com. de Depósito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0459442"/>
                  </a:ext>
                </a:extLst>
              </a:tr>
              <a:tr h="141447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Com. sobre resultados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4967132"/>
                  </a:ext>
                </a:extLst>
              </a:tr>
              <a:tr h="141447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Com. de Suscripción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7151285"/>
                  </a:ext>
                </a:extLst>
              </a:tr>
              <a:tr h="141447"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Com. de Reembolso ( &lt; 3 meses)**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5656389"/>
                  </a:ext>
                </a:extLst>
              </a:tr>
              <a:tr h="141447"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Com. de Reembolso ( &gt; 3 meses)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8412985"/>
                  </a:ext>
                </a:extLst>
              </a:tr>
              <a:tr h="141447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Categoría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Mixto Flexible Global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9111703"/>
                  </a:ext>
                </a:extLst>
              </a:tr>
              <a:tr h="141447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Divisa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Euro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1212291"/>
                  </a:ext>
                </a:extLst>
              </a:tr>
              <a:tr h="141447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Fecha de Constitución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31/07/2014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2841214"/>
                  </a:ext>
                </a:extLst>
              </a:tr>
              <a:tr h="141447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Número Registro CNMV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0444569"/>
                  </a:ext>
                </a:extLst>
              </a:tr>
              <a:tr h="141447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Código ISIN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ES0112231008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7345141"/>
                  </a:ext>
                </a:extLst>
              </a:tr>
              <a:tr h="141447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Cod Bloomberg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AVANTGF SM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0056518"/>
                  </a:ext>
                </a:extLst>
              </a:tr>
              <a:tr h="159128"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1123200"/>
                  </a:ext>
                </a:extLst>
              </a:tr>
              <a:tr h="14144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Características de la cartera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82061"/>
                  </a:ext>
                </a:extLst>
              </a:tr>
              <a:tr h="141447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Número de valores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3345525"/>
                  </a:ext>
                </a:extLst>
              </a:tr>
              <a:tr h="141447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Peso 10 principales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39,9%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8366896"/>
                  </a:ext>
                </a:extLst>
              </a:tr>
              <a:tr h="141447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Peso valores RV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91,7%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0288051"/>
                  </a:ext>
                </a:extLst>
              </a:tr>
              <a:tr h="141447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Peso valores RF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1396417"/>
                  </a:ext>
                </a:extLst>
              </a:tr>
              <a:tr h="141447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Futuros RV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-15,1%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7130935"/>
                  </a:ext>
                </a:extLst>
              </a:tr>
              <a:tr h="141447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Futuros RF (nominal)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-44,5%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978963"/>
                  </a:ext>
                </a:extLst>
              </a:tr>
              <a:tr h="141447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Exposición neta a RV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76,6%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2852662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2A860193-AFD7-4EA4-BE5D-C939F408B33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94715" y="2760700"/>
            <a:ext cx="3884493" cy="2401727"/>
          </a:xfrm>
          <a:prstGeom prst="rect">
            <a:avLst/>
          </a:prstGeom>
        </p:spPr>
      </p:pic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E7D88D91-8B5E-441B-A44F-42EBA5CD77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952328"/>
              </p:ext>
            </p:extLst>
          </p:nvPr>
        </p:nvGraphicFramePr>
        <p:xfrm>
          <a:off x="2932556" y="5155141"/>
          <a:ext cx="3808810" cy="1826895"/>
        </p:xfrm>
        <a:graphic>
          <a:graphicData uri="http://schemas.openxmlformats.org/drawingml/2006/table">
            <a:tbl>
              <a:tblPr/>
              <a:tblGrid>
                <a:gridCol w="732464">
                  <a:extLst>
                    <a:ext uri="{9D8B030D-6E8A-4147-A177-3AD203B41FA5}">
                      <a16:colId xmlns:a16="http://schemas.microsoft.com/office/drawing/2014/main" val="789151106"/>
                    </a:ext>
                  </a:extLst>
                </a:gridCol>
                <a:gridCol w="347920">
                  <a:extLst>
                    <a:ext uri="{9D8B030D-6E8A-4147-A177-3AD203B41FA5}">
                      <a16:colId xmlns:a16="http://schemas.microsoft.com/office/drawing/2014/main" val="1038964027"/>
                    </a:ext>
                  </a:extLst>
                </a:gridCol>
                <a:gridCol w="384543">
                  <a:extLst>
                    <a:ext uri="{9D8B030D-6E8A-4147-A177-3AD203B41FA5}">
                      <a16:colId xmlns:a16="http://schemas.microsoft.com/office/drawing/2014/main" val="3809873947"/>
                    </a:ext>
                  </a:extLst>
                </a:gridCol>
                <a:gridCol w="347920">
                  <a:extLst>
                    <a:ext uri="{9D8B030D-6E8A-4147-A177-3AD203B41FA5}">
                      <a16:colId xmlns:a16="http://schemas.microsoft.com/office/drawing/2014/main" val="3893811580"/>
                    </a:ext>
                  </a:extLst>
                </a:gridCol>
                <a:gridCol w="375387">
                  <a:extLst>
                    <a:ext uri="{9D8B030D-6E8A-4147-A177-3AD203B41FA5}">
                      <a16:colId xmlns:a16="http://schemas.microsoft.com/office/drawing/2014/main" val="1400073450"/>
                    </a:ext>
                  </a:extLst>
                </a:gridCol>
                <a:gridCol w="329609">
                  <a:extLst>
                    <a:ext uri="{9D8B030D-6E8A-4147-A177-3AD203B41FA5}">
                      <a16:colId xmlns:a16="http://schemas.microsoft.com/office/drawing/2014/main" val="4236258154"/>
                    </a:ext>
                  </a:extLst>
                </a:gridCol>
                <a:gridCol w="338764">
                  <a:extLst>
                    <a:ext uri="{9D8B030D-6E8A-4147-A177-3AD203B41FA5}">
                      <a16:colId xmlns:a16="http://schemas.microsoft.com/office/drawing/2014/main" val="2816784306"/>
                    </a:ext>
                  </a:extLst>
                </a:gridCol>
                <a:gridCol w="329609">
                  <a:extLst>
                    <a:ext uri="{9D8B030D-6E8A-4147-A177-3AD203B41FA5}">
                      <a16:colId xmlns:a16="http://schemas.microsoft.com/office/drawing/2014/main" val="3298685058"/>
                    </a:ext>
                  </a:extLst>
                </a:gridCol>
                <a:gridCol w="622594">
                  <a:extLst>
                    <a:ext uri="{9D8B030D-6E8A-4147-A177-3AD203B41FA5}">
                      <a16:colId xmlns:a16="http://schemas.microsoft.com/office/drawing/2014/main" val="1253699511"/>
                    </a:ext>
                  </a:extLst>
                </a:gridCol>
              </a:tblGrid>
              <a:tr h="152400">
                <a:tc gridSpan="7">
                  <a:txBody>
                    <a:bodyPr/>
                    <a:lstStyle/>
                    <a:p>
                      <a:pPr algn="l" fontAlgn="b"/>
                      <a:r>
                        <a:rPr lang="es-ES" sz="8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Rentabilidad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8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781167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desde inicio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1344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Avantage Fund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-3,6%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74,3%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7734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Ibex 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-15,5%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-15,0%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-7,2%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-19,0%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53253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Euro Stoxx 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-5,1%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-14,3%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31,3%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570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467878"/>
                  </a:ext>
                </a:extLst>
              </a:tr>
              <a:tr h="152400">
                <a:tc gridSpan="7">
                  <a:txBody>
                    <a:bodyPr/>
                    <a:lstStyle/>
                    <a:p>
                      <a:pPr algn="l" fontAlgn="b"/>
                      <a:r>
                        <a:rPr lang="es-ES" sz="8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Volatilidad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8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1652057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algn="ctr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desde inicio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732539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Avantage Fund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9890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Ibex 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34,2%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98854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Euro Stoxx 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32,2%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989685"/>
                  </a:ext>
                </a:extLst>
              </a:tr>
            </a:tbl>
          </a:graphicData>
        </a:graphic>
      </p:graphicFrame>
      <p:pic>
        <p:nvPicPr>
          <p:cNvPr id="9" name="Imagen 8">
            <a:extLst>
              <a:ext uri="{FF2B5EF4-FFF2-40B4-BE49-F238E27FC236}">
                <a16:creationId xmlns:a16="http://schemas.microsoft.com/office/drawing/2014/main" id="{2EB91C34-C324-4BBD-A51F-A80593D7589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3838" y="7140719"/>
            <a:ext cx="2838718" cy="154535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642D8BBC-73CD-4029-91C3-54707A3BAFD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196009" y="7135639"/>
            <a:ext cx="1545357" cy="1545357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8C3178C4-4016-4178-A116-E30C2ABA3B2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025367" y="7130499"/>
            <a:ext cx="2081165" cy="1543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9755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3426</TotalTime>
  <Words>588</Words>
  <Application>Microsoft Office PowerPoint</Application>
  <PresentationFormat>Carta (216 x 279 mm)</PresentationFormat>
  <Paragraphs>147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</dc:creator>
  <cp:lastModifiedBy>mad-fam-hesr7@matersalvatoris.org</cp:lastModifiedBy>
  <cp:revision>226</cp:revision>
  <cp:lastPrinted>2017-04-05T09:55:46Z</cp:lastPrinted>
  <dcterms:created xsi:type="dcterms:W3CDTF">2015-04-09T08:55:48Z</dcterms:created>
  <dcterms:modified xsi:type="dcterms:W3CDTF">2021-08-04T06:01:22Z</dcterms:modified>
</cp:coreProperties>
</file>