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65938" cy="95408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40" autoAdjust="0"/>
  </p:normalViewPr>
  <p:slideViewPr>
    <p:cSldViewPr snapToGrid="0">
      <p:cViewPr>
        <p:scale>
          <a:sx n="100" d="100"/>
          <a:sy n="100" d="100"/>
        </p:scale>
        <p:origin x="126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18/04/2022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14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18/04/2022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20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18/04/2022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37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18/04/2022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79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18/04/2022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29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18/04/2022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59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18/04/2022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24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18/04/2022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1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18/04/2022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94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18/04/2022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55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18/04/2022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47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9B76E-2CD2-4D11-A8DB-E33D22C5B243}" type="datetimeFigureOut">
              <a:rPr lang="es-ES" smtClean="0"/>
              <a:t>18/04/2022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55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enta4gestora.com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://www.cnmv.es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www.avantagecapital.com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56" y="273507"/>
            <a:ext cx="1773062" cy="48912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638669" y="578089"/>
            <a:ext cx="1683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dirty="0"/>
              <a:t>31 de marzo de 2022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464699" y="273507"/>
            <a:ext cx="20310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/>
              <a:t>AVANTAGE FUND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6507" y="6797085"/>
            <a:ext cx="3429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800" dirty="0"/>
              <a:t>* Desde la constitución del fondo (31/07/14)</a:t>
            </a:r>
          </a:p>
          <a:p>
            <a:r>
              <a:rPr lang="es-ES" sz="800" dirty="0"/>
              <a:t>** A favor del fondo. En beneficio de los partícipes que permanecen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0" y="926371"/>
            <a:ext cx="6679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es un fondo de inversión que busca activos que generen valor a largo plazo incurriendo en el menor riesgo posible. Invierte en valores que cumplan tres requisitos: i) un fuerte compromiso de la dirección con los inversores, ii) un excelente modelo de negocio que le permita competir en una situación de ventaja respecto a sus competidores y iii) un precio bajo comparado con su capacidad para generar resultados.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761775" y="1494233"/>
            <a:ext cx="3219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Asesor de inversiones</a:t>
            </a:r>
          </a:p>
          <a:p>
            <a:pPr algn="just"/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Juan Gómez Bada cuenta con más de 15 años de experiencia en el sector de gestión de activos, desde 2004 como gestor. En 2014 fundó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Capital EAF para dirigir desde ahí la política de inversión del fondo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 Se ha comprometido ante notario a invertir al menos un 50% de su patrimonio neto en dicho fondo. Desde 2021 dirige también la política de inversión de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Pure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, un fondo de renta variable. Es licenciado en administración y dirección de empresas por CUNEF y Executive MBA por el IE Business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125" y="1662059"/>
            <a:ext cx="782937" cy="1104837"/>
          </a:xfrm>
          <a:prstGeom prst="rect">
            <a:avLst/>
          </a:prstGeom>
        </p:spPr>
      </p:pic>
      <p:sp>
        <p:nvSpPr>
          <p:cNvPr id="29" name="Rectángulo 28"/>
          <p:cNvSpPr/>
          <p:nvPr/>
        </p:nvSpPr>
        <p:spPr>
          <a:xfrm>
            <a:off x="71893" y="8668587"/>
            <a:ext cx="66922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800" dirty="0"/>
              <a:t>Rentabilidades pasadas no presuponen rentabilidades futuras. Este informe no constituye recomendación de compra o venta de participaciones del fondo. Las decisiones de inversión o desinversión en el fondo deberán ser tomadas de conformidad con los documentos legales, y en especial el Folleto completo del fondo. Esta información está disponible en las siguientes páginas web: </a:t>
            </a:r>
            <a:r>
              <a:rPr lang="es-ES" sz="800" dirty="0">
                <a:hlinkClick r:id="rId4"/>
              </a:rPr>
              <a:t>www.avantagecapital.com</a:t>
            </a:r>
            <a:r>
              <a:rPr lang="es-ES" sz="800" dirty="0"/>
              <a:t>, </a:t>
            </a:r>
            <a:r>
              <a:rPr lang="es-ES" sz="800" dirty="0">
                <a:hlinkClick r:id="rId5"/>
              </a:rPr>
              <a:t>www.cnmv.es</a:t>
            </a:r>
            <a:r>
              <a:rPr lang="es-ES" sz="800" dirty="0"/>
              <a:t> y </a:t>
            </a:r>
            <a:r>
              <a:rPr lang="es-ES" sz="800" dirty="0">
                <a:hlinkClick r:id="rId6"/>
              </a:rPr>
              <a:t>www.renta4gestora.com</a:t>
            </a:r>
            <a:endParaRPr lang="es-ES" sz="800" dirty="0"/>
          </a:p>
          <a:p>
            <a:endParaRPr lang="es-ES" sz="8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B438EB9-CA19-4A2A-9C37-44E7CC4BBF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6533" y="249113"/>
            <a:ext cx="1298844" cy="54964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738BBCD-9DE4-4B3B-9507-DBDACBE776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66579" y="2766896"/>
            <a:ext cx="3897583" cy="2409820"/>
          </a:xfrm>
          <a:prstGeom prst="rect">
            <a:avLst/>
          </a:prstGeom>
        </p:spPr>
      </p:pic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C82766E-6516-42FF-8CD9-D96995B81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852001"/>
              </p:ext>
            </p:extLst>
          </p:nvPr>
        </p:nvGraphicFramePr>
        <p:xfrm>
          <a:off x="88568" y="1529552"/>
          <a:ext cx="2832100" cy="5279383"/>
        </p:xfrm>
        <a:graphic>
          <a:graphicData uri="http://schemas.openxmlformats.org/drawingml/2006/table">
            <a:tbl>
              <a:tblPr/>
              <a:tblGrid>
                <a:gridCol w="1735496">
                  <a:extLst>
                    <a:ext uri="{9D8B030D-6E8A-4147-A177-3AD203B41FA5}">
                      <a16:colId xmlns:a16="http://schemas.microsoft.com/office/drawing/2014/main" val="4055612483"/>
                    </a:ext>
                  </a:extLst>
                </a:gridCol>
                <a:gridCol w="1096604">
                  <a:extLst>
                    <a:ext uri="{9D8B030D-6E8A-4147-A177-3AD203B41FA5}">
                      <a16:colId xmlns:a16="http://schemas.microsoft.com/office/drawing/2014/main" val="2863121086"/>
                    </a:ext>
                  </a:extLst>
                </a:gridCol>
              </a:tblGrid>
              <a:tr h="13866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y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775646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marzo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072868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en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218105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histórica*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743483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CAGR / Rentabilidad anualizada*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722086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Volatilidad*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04576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Ratio de Sharpe*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032734"/>
                  </a:ext>
                </a:extLst>
              </a:tr>
              <a:tr h="119598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608276"/>
                  </a:ext>
                </a:extLst>
              </a:tr>
              <a:tr h="13866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Características del fondo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743982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Patrimonio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25,2 millones de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373054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liquidativo clase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19,0916 €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992953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liquidativo clase 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18,9045 €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420442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Gestora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 4 Gestora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840363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Asesor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Avantage Capital EAF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326229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Depositario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 4 banco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105941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Suscripción mínima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625739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Susc. min. menores de edad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285618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Gestión clase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596833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Gestión clase 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009327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Depósito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868568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sobre resultados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205299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Reembolso ( &lt; 3 meses)**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411641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Reembolso ( &gt; 3 meses)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229822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Categoría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Mixto Flexible Global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762840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Divisa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117765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Fecha de Constitución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31/07/2014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068629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Registro CNMV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430348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Código ISIN clase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ES0112231008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432489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Código ISIN clase 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ES0112231016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249158"/>
                  </a:ext>
                </a:extLst>
              </a:tr>
              <a:tr h="155998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933734"/>
                  </a:ext>
                </a:extLst>
              </a:tr>
              <a:tr h="13866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Características de la cartera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654653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de valores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87743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10 principales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85471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valores RV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507578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valores RF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80001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Futuros RV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255201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Futuros RF (nominal)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-43,3%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979588"/>
                  </a:ext>
                </a:extLst>
              </a:tr>
              <a:tr h="1386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Exposición neta a RV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972703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94E6908-F339-4ACB-8F09-692F68527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222862"/>
              </p:ext>
            </p:extLst>
          </p:nvPr>
        </p:nvGraphicFramePr>
        <p:xfrm>
          <a:off x="2920668" y="5117164"/>
          <a:ext cx="3805395" cy="1826895"/>
        </p:xfrm>
        <a:graphic>
          <a:graphicData uri="http://schemas.openxmlformats.org/drawingml/2006/table">
            <a:tbl>
              <a:tblPr/>
              <a:tblGrid>
                <a:gridCol w="799033">
                  <a:extLst>
                    <a:ext uri="{9D8B030D-6E8A-4147-A177-3AD203B41FA5}">
                      <a16:colId xmlns:a16="http://schemas.microsoft.com/office/drawing/2014/main" val="867123835"/>
                    </a:ext>
                  </a:extLst>
                </a:gridCol>
                <a:gridCol w="379541">
                  <a:extLst>
                    <a:ext uri="{9D8B030D-6E8A-4147-A177-3AD203B41FA5}">
                      <a16:colId xmlns:a16="http://schemas.microsoft.com/office/drawing/2014/main" val="551856679"/>
                    </a:ext>
                  </a:extLst>
                </a:gridCol>
                <a:gridCol w="379541">
                  <a:extLst>
                    <a:ext uri="{9D8B030D-6E8A-4147-A177-3AD203B41FA5}">
                      <a16:colId xmlns:a16="http://schemas.microsoft.com/office/drawing/2014/main" val="2167783576"/>
                    </a:ext>
                  </a:extLst>
                </a:gridCol>
                <a:gridCol w="419492">
                  <a:extLst>
                    <a:ext uri="{9D8B030D-6E8A-4147-A177-3AD203B41FA5}">
                      <a16:colId xmlns:a16="http://schemas.microsoft.com/office/drawing/2014/main" val="1602365815"/>
                    </a:ext>
                  </a:extLst>
                </a:gridCol>
                <a:gridCol w="379541">
                  <a:extLst>
                    <a:ext uri="{9D8B030D-6E8A-4147-A177-3AD203B41FA5}">
                      <a16:colId xmlns:a16="http://schemas.microsoft.com/office/drawing/2014/main" val="1885597282"/>
                    </a:ext>
                  </a:extLst>
                </a:gridCol>
                <a:gridCol w="409504">
                  <a:extLst>
                    <a:ext uri="{9D8B030D-6E8A-4147-A177-3AD203B41FA5}">
                      <a16:colId xmlns:a16="http://schemas.microsoft.com/office/drawing/2014/main" val="4282874836"/>
                    </a:ext>
                  </a:extLst>
                </a:gridCol>
                <a:gridCol w="359565">
                  <a:extLst>
                    <a:ext uri="{9D8B030D-6E8A-4147-A177-3AD203B41FA5}">
                      <a16:colId xmlns:a16="http://schemas.microsoft.com/office/drawing/2014/main" val="1536884655"/>
                    </a:ext>
                  </a:extLst>
                </a:gridCol>
                <a:gridCol w="679178">
                  <a:extLst>
                    <a:ext uri="{9D8B030D-6E8A-4147-A177-3AD203B41FA5}">
                      <a16:colId xmlns:a16="http://schemas.microsoft.com/office/drawing/2014/main" val="1569679273"/>
                    </a:ext>
                  </a:extLst>
                </a:gridCol>
              </a:tblGrid>
              <a:tr h="1524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6174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desde inicio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595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Avantage Fund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660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Ibex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7878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 Stoxx 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0139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149808"/>
                  </a:ext>
                </a:extLst>
              </a:tr>
              <a:tr h="1524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Volatilidad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413101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desde inicio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8384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Avantage Fund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9965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Ibex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5594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 Stoxx 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41935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E01AE854-547A-44EA-8277-3FA9F0C4AA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457" y="7140707"/>
            <a:ext cx="2891780" cy="154613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74FCA90-9353-4751-AE1F-27B1843677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82704" y="7143068"/>
            <a:ext cx="1991429" cy="154376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500E3DB-7F7B-4592-B5CA-B5CA34DAB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81600" y="7135639"/>
            <a:ext cx="1544462" cy="154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5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3602</TotalTime>
  <Words>607</Words>
  <Application>Microsoft Office PowerPoint</Application>
  <PresentationFormat>Carta (216 x 279 mm)</PresentationFormat>
  <Paragraphs>141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Juan Gómez Bada</cp:lastModifiedBy>
  <cp:revision>240</cp:revision>
  <cp:lastPrinted>2017-04-05T09:55:46Z</cp:lastPrinted>
  <dcterms:created xsi:type="dcterms:W3CDTF">2015-04-09T08:55:48Z</dcterms:created>
  <dcterms:modified xsi:type="dcterms:W3CDTF">2022-04-18T13:45:09Z</dcterms:modified>
</cp:coreProperties>
</file>