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65938" cy="95408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140" autoAdjust="0"/>
  </p:normalViewPr>
  <p:slideViewPr>
    <p:cSldViewPr snapToGrid="0">
      <p:cViewPr>
        <p:scale>
          <a:sx n="100" d="100"/>
          <a:sy n="100" d="100"/>
        </p:scale>
        <p:origin x="12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13/09/2022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314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13/09/2022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620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13/09/2022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137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13/09/2022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079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13/09/2022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929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13/09/2022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4592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13/09/2022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224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13/09/2022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81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13/09/2022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6943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13/09/2022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7551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13/09/2022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147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9B76E-2CD2-4D11-A8DB-E33D22C5B243}" type="datetimeFigureOut">
              <a:rPr lang="es-ES" smtClean="0"/>
              <a:t>13/09/2022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9554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jpe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renta4gestora.com/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://www.cnmv.es/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://www.avantagecapital.com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56" y="273507"/>
            <a:ext cx="1773062" cy="48912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638669" y="578089"/>
            <a:ext cx="16831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100" dirty="0"/>
              <a:t>31 de agosto de 2022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464699" y="273507"/>
            <a:ext cx="20310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000" dirty="0"/>
              <a:t>AVANTAGE FUND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6507" y="6797085"/>
            <a:ext cx="3429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800" dirty="0"/>
              <a:t>* Desde la constitución del fondo (31/07/14)</a:t>
            </a:r>
          </a:p>
          <a:p>
            <a:r>
              <a:rPr lang="es-ES" sz="800" dirty="0"/>
              <a:t>** A favor del fondo. En beneficio de los partícipes que permanecen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0" y="926371"/>
            <a:ext cx="6679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Avantage</a:t>
            </a:r>
            <a:r>
              <a:rPr lang="es-ES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Fund</a:t>
            </a:r>
            <a:r>
              <a:rPr lang="es-ES" sz="800" b="1" dirty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es un fondo de inversión que busca activos que generen valor a largo plazo incurriendo en el menor riesgo posible. Invierte en valores que cumplan tres requisitos: i) un fuerte compromiso de la dirección con los inversores, ii) un excelente modelo de negocio que le permita competir en una situación de ventaja respecto a sus competidores y iii) un precio bajo comparado con su capacidad para generar resultados.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2761775" y="1494233"/>
            <a:ext cx="32194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b="1" u="sng" dirty="0">
                <a:latin typeface="Arial" panose="020B0604020202020204" pitchFamily="34" charset="0"/>
                <a:cs typeface="Arial" panose="020B0604020202020204" pitchFamily="34" charset="0"/>
              </a:rPr>
              <a:t>Asesor de inversiones</a:t>
            </a:r>
          </a:p>
          <a:p>
            <a:pPr algn="just"/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Juan Gómez Bada cuenta con más de 15 años de experiencia en el sector de gestión de activos, desde 2004 como gestor. En 2014 fundó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Avantage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Capital EAF para dirigir desde ahí la política de inversión del fondo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Avantage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Fund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. Se ha comprometido ante notario a invertir al menos un 50% de su patrimonio neto en dicho fondo. Desde 2021 dirige también la política de inversión de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Avantage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Pure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Equity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, un fondo de renta variable. Es licenciado en administración y dirección de empresas por CUNEF y Executive MBA por el IE Business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8" name="Imagen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125" y="1662059"/>
            <a:ext cx="782937" cy="1104837"/>
          </a:xfrm>
          <a:prstGeom prst="rect">
            <a:avLst/>
          </a:prstGeom>
        </p:spPr>
      </p:pic>
      <p:sp>
        <p:nvSpPr>
          <p:cNvPr id="29" name="Rectángulo 28"/>
          <p:cNvSpPr/>
          <p:nvPr/>
        </p:nvSpPr>
        <p:spPr>
          <a:xfrm>
            <a:off x="71893" y="8668587"/>
            <a:ext cx="66922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800" dirty="0"/>
              <a:t>Rentabilidades pasadas no presuponen rentabilidades futuras. Este informe no constituye recomendación de compra o venta de participaciones del fondo. Las decisiones de inversión o desinversión en el fondo deberán ser tomadas de conformidad con los documentos legales, y en especial el Folleto completo del fondo. Esta información está disponible en las siguientes páginas web: </a:t>
            </a:r>
            <a:r>
              <a:rPr lang="es-ES" sz="800" dirty="0">
                <a:hlinkClick r:id="rId4"/>
              </a:rPr>
              <a:t>www.avantagecapital.com</a:t>
            </a:r>
            <a:r>
              <a:rPr lang="es-ES" sz="800" dirty="0"/>
              <a:t>, </a:t>
            </a:r>
            <a:r>
              <a:rPr lang="es-ES" sz="800" dirty="0">
                <a:hlinkClick r:id="rId5"/>
              </a:rPr>
              <a:t>www.cnmv.es</a:t>
            </a:r>
            <a:r>
              <a:rPr lang="es-ES" sz="800" dirty="0"/>
              <a:t> y </a:t>
            </a:r>
            <a:r>
              <a:rPr lang="es-ES" sz="800" dirty="0">
                <a:hlinkClick r:id="rId6"/>
              </a:rPr>
              <a:t>www.renta4gestora.com</a:t>
            </a:r>
            <a:endParaRPr lang="es-ES" sz="800" dirty="0"/>
          </a:p>
          <a:p>
            <a:endParaRPr lang="es-ES" sz="8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B438EB9-CA19-4A2A-9C37-44E7CC4BBFC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06533" y="249113"/>
            <a:ext cx="1298844" cy="549646"/>
          </a:xfrm>
          <a:prstGeom prst="rect">
            <a:avLst/>
          </a:prstGeom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D84AAA0-7A71-77B8-8800-EA52136C04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285595"/>
              </p:ext>
            </p:extLst>
          </p:nvPr>
        </p:nvGraphicFramePr>
        <p:xfrm>
          <a:off x="84347" y="1494233"/>
          <a:ext cx="2756112" cy="5307265"/>
        </p:xfrm>
        <a:graphic>
          <a:graphicData uri="http://schemas.openxmlformats.org/drawingml/2006/table">
            <a:tbl>
              <a:tblPr/>
              <a:tblGrid>
                <a:gridCol w="1688931">
                  <a:extLst>
                    <a:ext uri="{9D8B030D-6E8A-4147-A177-3AD203B41FA5}">
                      <a16:colId xmlns:a16="http://schemas.microsoft.com/office/drawing/2014/main" val="676664883"/>
                    </a:ext>
                  </a:extLst>
                </a:gridCol>
                <a:gridCol w="1067181">
                  <a:extLst>
                    <a:ext uri="{9D8B030D-6E8A-4147-A177-3AD203B41FA5}">
                      <a16:colId xmlns:a16="http://schemas.microsoft.com/office/drawing/2014/main" val="1522326190"/>
                    </a:ext>
                  </a:extLst>
                </a:gridCol>
              </a:tblGrid>
              <a:tr h="13941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Rentabilidad y riesgo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336892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Rentabilidad agosto 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9192541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Rentabilidad en 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9172649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Rentabilidad histórica*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2711923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CAGR / Rentabilidad anualizada*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3773742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Volatilidad*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111354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Ratio de Sharpe*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3415497"/>
                  </a:ext>
                </a:extLst>
              </a:tr>
              <a:tr h="127025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3831183"/>
                  </a:ext>
                </a:extLst>
              </a:tr>
              <a:tr h="13941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Características del fondo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09817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Patrimonio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27,6 millones de €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911825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 liquidativo clase 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19,2556 €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641386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 liquidativo clase 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19,0254 €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57009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Gestora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 4 Gestora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307107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Asesor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Avantage Capital EAF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009191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Depositario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 4 banco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950024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Suscripción mínima general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1.000 €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7443180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Susc. min. menores de edad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100 €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93884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Com. de Gestión clase 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1729269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Com. de Gestión clase 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24260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Com. de Depósito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886848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Com. sobre resultados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6087029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Com. de Reembolso ( &lt; 3 meses)**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263580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Com. de Reembolso ( &gt; 3 meses)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9234990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Categoría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Mixto Flexible Global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8061307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Divisa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Euro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1312994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Fecha de Constitución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31/07/2014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9923447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Número Registro CNMV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160723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Código ISIN clase 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ES0112231008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803556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Código ISIN clase 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ES0112231016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4544187"/>
                  </a:ext>
                </a:extLst>
              </a:tr>
              <a:tr h="156844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0297836"/>
                  </a:ext>
                </a:extLst>
              </a:tr>
              <a:tr h="13941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Características de la cartera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352875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Número de valores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8336358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Peso 10 principales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6520687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Peso valores RV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90,4%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821424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Peso valores RF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2920975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Futuros RV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-8,8%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7652473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Futuros RF (nominal)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-38,1%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9082688"/>
                  </a:ext>
                </a:extLst>
              </a:tr>
              <a:tr h="13941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Exposición neta a RV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28521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B630A8E-C61E-1F8F-FE89-CDB296370C4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40459" y="2809155"/>
            <a:ext cx="3933194" cy="2431838"/>
          </a:xfrm>
          <a:prstGeom prst="rect">
            <a:avLst/>
          </a:prstGeom>
        </p:spPr>
      </p:pic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55D42724-BEAC-371F-6802-400EAA1309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161922"/>
              </p:ext>
            </p:extLst>
          </p:nvPr>
        </p:nvGraphicFramePr>
        <p:xfrm>
          <a:off x="2997971" y="5161175"/>
          <a:ext cx="3695699" cy="1826895"/>
        </p:xfrm>
        <a:graphic>
          <a:graphicData uri="http://schemas.openxmlformats.org/drawingml/2006/table">
            <a:tbl>
              <a:tblPr/>
              <a:tblGrid>
                <a:gridCol w="767938">
                  <a:extLst>
                    <a:ext uri="{9D8B030D-6E8A-4147-A177-3AD203B41FA5}">
                      <a16:colId xmlns:a16="http://schemas.microsoft.com/office/drawing/2014/main" val="3382598708"/>
                    </a:ext>
                  </a:extLst>
                </a:gridCol>
                <a:gridCol w="403167">
                  <a:extLst>
                    <a:ext uri="{9D8B030D-6E8A-4147-A177-3AD203B41FA5}">
                      <a16:colId xmlns:a16="http://schemas.microsoft.com/office/drawing/2014/main" val="2176864342"/>
                    </a:ext>
                  </a:extLst>
                </a:gridCol>
                <a:gridCol w="364770">
                  <a:extLst>
                    <a:ext uri="{9D8B030D-6E8A-4147-A177-3AD203B41FA5}">
                      <a16:colId xmlns:a16="http://schemas.microsoft.com/office/drawing/2014/main" val="3161807326"/>
                    </a:ext>
                  </a:extLst>
                </a:gridCol>
                <a:gridCol w="403167">
                  <a:extLst>
                    <a:ext uri="{9D8B030D-6E8A-4147-A177-3AD203B41FA5}">
                      <a16:colId xmlns:a16="http://schemas.microsoft.com/office/drawing/2014/main" val="1261429299"/>
                    </a:ext>
                  </a:extLst>
                </a:gridCol>
                <a:gridCol w="364770">
                  <a:extLst>
                    <a:ext uri="{9D8B030D-6E8A-4147-A177-3AD203B41FA5}">
                      <a16:colId xmlns:a16="http://schemas.microsoft.com/office/drawing/2014/main" val="900196340"/>
                    </a:ext>
                  </a:extLst>
                </a:gridCol>
                <a:gridCol w="393568">
                  <a:extLst>
                    <a:ext uri="{9D8B030D-6E8A-4147-A177-3AD203B41FA5}">
                      <a16:colId xmlns:a16="http://schemas.microsoft.com/office/drawing/2014/main" val="650794489"/>
                    </a:ext>
                  </a:extLst>
                </a:gridCol>
                <a:gridCol w="345572">
                  <a:extLst>
                    <a:ext uri="{9D8B030D-6E8A-4147-A177-3AD203B41FA5}">
                      <a16:colId xmlns:a16="http://schemas.microsoft.com/office/drawing/2014/main" val="975516981"/>
                    </a:ext>
                  </a:extLst>
                </a:gridCol>
                <a:gridCol w="652747">
                  <a:extLst>
                    <a:ext uri="{9D8B030D-6E8A-4147-A177-3AD203B41FA5}">
                      <a16:colId xmlns:a16="http://schemas.microsoft.com/office/drawing/2014/main" val="3739595216"/>
                    </a:ext>
                  </a:extLst>
                </a:gridCol>
              </a:tblGrid>
              <a:tr h="15240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s-ES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Rentabilidad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15903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desde inicio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07102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Avantage Fund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59873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Ibex 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-26,3%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88812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Euro Stoxx 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-18,2%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-5,1%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78938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546548"/>
                  </a:ext>
                </a:extLst>
              </a:tr>
              <a:tr h="15240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s-ES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Volatilidad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603858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desde inicio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86691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Avantage Fund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2872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Ibex 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98078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Euro Stoxx 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454236"/>
                  </a:ext>
                </a:extLst>
              </a:tr>
            </a:tbl>
          </a:graphicData>
        </a:graphic>
      </p:graphicFrame>
      <p:pic>
        <p:nvPicPr>
          <p:cNvPr id="13" name="Imagen 12">
            <a:extLst>
              <a:ext uri="{FF2B5EF4-FFF2-40B4-BE49-F238E27FC236}">
                <a16:creationId xmlns:a16="http://schemas.microsoft.com/office/drawing/2014/main" id="{0FAF7EB9-267F-BEB5-5100-7C8D288226C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347" y="7114641"/>
            <a:ext cx="2913624" cy="155781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FDAE739E-FD66-96F9-E3B4-B9E846C3335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51657" y="7114641"/>
            <a:ext cx="2073301" cy="155156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5511862-848B-1E7D-CCB3-A96BD03F0FC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178644" y="7108585"/>
            <a:ext cx="1553457" cy="155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55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3699</TotalTime>
  <Words>607</Words>
  <Application>Microsoft Office PowerPoint</Application>
  <PresentationFormat>Carta (216 x 279 mm)</PresentationFormat>
  <Paragraphs>141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</dc:creator>
  <cp:lastModifiedBy>Juan Gómez Bada</cp:lastModifiedBy>
  <cp:revision>248</cp:revision>
  <cp:lastPrinted>2017-04-05T09:55:46Z</cp:lastPrinted>
  <dcterms:created xsi:type="dcterms:W3CDTF">2015-04-09T08:55:48Z</dcterms:created>
  <dcterms:modified xsi:type="dcterms:W3CDTF">2022-09-13T09:16:20Z</dcterms:modified>
</cp:coreProperties>
</file>