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65938" cy="95408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140" autoAdjust="0"/>
  </p:normalViewPr>
  <p:slideViewPr>
    <p:cSldViewPr snapToGrid="0">
      <p:cViewPr>
        <p:scale>
          <a:sx n="118" d="100"/>
          <a:sy n="118" d="100"/>
        </p:scale>
        <p:origin x="1315" y="-23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05/07/2024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31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05/07/2024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620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05/07/2024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37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05/07/2024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079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05/07/2024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929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05/07/2024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59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05/07/2024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224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05/07/2024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81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05/07/2024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94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05/07/2024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55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05/07/2024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147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9B76E-2CD2-4D11-A8DB-E33D22C5B243}" type="datetimeFigureOut">
              <a:rPr lang="es-ES" smtClean="0"/>
              <a:t>05/07/2024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955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ndbank.es/andbank-wealth-management/fondos/" TargetMode="External"/><Relationship Id="rId5" Type="http://schemas.openxmlformats.org/officeDocument/2006/relationships/hyperlink" Target="http://www.cnmv.es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www.avantagecapital.com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56" y="273507"/>
            <a:ext cx="1773062" cy="48912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3409784" y="542347"/>
            <a:ext cx="16831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dirty="0"/>
              <a:t>30 de junio de 2024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721822" y="244334"/>
            <a:ext cx="27612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dirty="0"/>
              <a:t>AVANTAGE PURE EQUITY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-10973" y="6674411"/>
            <a:ext cx="3429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700" dirty="0"/>
              <a:t>* Desde el registro del fondo en CNMV (29/10/21)</a:t>
            </a:r>
          </a:p>
          <a:p>
            <a:r>
              <a:rPr lang="es-ES" sz="700" dirty="0"/>
              <a:t>** A favor del fondo. En beneficio de los partícipes que permanecen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0" y="926371"/>
            <a:ext cx="6679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 Pure </a:t>
            </a:r>
            <a:r>
              <a:rPr lang="es-ES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 FI 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 un fondo de inversión que invierte en compañías que generen valor a largo plazo incurriendo en el menor riesgo posible. Invierte en valores que cumplan tres requisitos: i) un fuerte compromiso de la dirección con los inversores, ii) un excelente modelo de negocio que le permita competir en una situación de ventaja respecto a sus competidores y iii) un precio bajo comparado con su capacidad para generar resultados.</a:t>
            </a:r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342" y="1662952"/>
            <a:ext cx="782937" cy="1104837"/>
          </a:xfrm>
          <a:prstGeom prst="rect">
            <a:avLst/>
          </a:prstGeom>
        </p:spPr>
      </p:pic>
      <p:sp>
        <p:nvSpPr>
          <p:cNvPr id="29" name="Rectángulo 28"/>
          <p:cNvSpPr/>
          <p:nvPr/>
        </p:nvSpPr>
        <p:spPr>
          <a:xfrm>
            <a:off x="71893" y="8668587"/>
            <a:ext cx="66922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800" dirty="0"/>
              <a:t>Rentabilidades pasadas no presuponen rentabilidades futuras. Este informe no constituye recomendación de compra o venta de participaciones del fondo. Las decisiones de inversión o desinversión en el fondo deberán ser tomadas de conformidad con los documentos legales, y en especial el Folleto completo del fondo. Esta información está disponible en las siguientes páginas web: </a:t>
            </a:r>
            <a:r>
              <a:rPr lang="es-ES" sz="800" dirty="0">
                <a:hlinkClick r:id="rId4"/>
              </a:rPr>
              <a:t>www.avantagecapital.com</a:t>
            </a:r>
            <a:r>
              <a:rPr lang="es-ES" sz="800" dirty="0"/>
              <a:t>, </a:t>
            </a:r>
            <a:r>
              <a:rPr lang="es-ES" sz="800" dirty="0">
                <a:hlinkClick r:id="rId5"/>
              </a:rPr>
              <a:t>www.cnmv.es</a:t>
            </a:r>
            <a:r>
              <a:rPr lang="es-ES" sz="800" dirty="0"/>
              <a:t> y </a:t>
            </a:r>
            <a:r>
              <a:rPr lang="es-ES" sz="800" dirty="0">
                <a:hlinkClick r:id="rId6"/>
              </a:rPr>
              <a:t>www.andbank.es</a:t>
            </a:r>
            <a:endParaRPr lang="es-ES" sz="800" dirty="0"/>
          </a:p>
          <a:p>
            <a:endParaRPr lang="es-ES" sz="80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1C989829-4DF2-4BA3-97F1-15923292B3C6}"/>
              </a:ext>
            </a:extLst>
          </p:cNvPr>
          <p:cNvSpPr txBox="1"/>
          <p:nvPr/>
        </p:nvSpPr>
        <p:spPr>
          <a:xfrm>
            <a:off x="2790825" y="1511146"/>
            <a:ext cx="32076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Asesor de inversiones</a:t>
            </a:r>
          </a:p>
          <a:p>
            <a:pPr algn="just"/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Juan Gómez Bada cuenta con más de 20 años de experiencia en el sector de gestión de activos, desde 2004 como gestor. En 2014 fundó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Capital para dirigir desde ahí la política de inversión del fondo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Fund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. Se ha comprometido ante notario a invertir al menos un 50% de su patrimonio neto en dicho fondo. Desde 2021 dirige también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Pure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y desde 2024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Fund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Plan de Pensiones. Es licenciado en administración y dirección de empresas por CUNEF y Executive MBA por el IE Business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5660AA15-EC6C-D633-B21C-4409959D0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554975"/>
              </p:ext>
            </p:extLst>
          </p:nvPr>
        </p:nvGraphicFramePr>
        <p:xfrm>
          <a:off x="71893" y="1530612"/>
          <a:ext cx="2825376" cy="5182570"/>
        </p:xfrm>
        <a:graphic>
          <a:graphicData uri="http://schemas.openxmlformats.org/drawingml/2006/table">
            <a:tbl>
              <a:tblPr/>
              <a:tblGrid>
                <a:gridCol w="1659792">
                  <a:extLst>
                    <a:ext uri="{9D8B030D-6E8A-4147-A177-3AD203B41FA5}">
                      <a16:colId xmlns:a16="http://schemas.microsoft.com/office/drawing/2014/main" val="1085128405"/>
                    </a:ext>
                  </a:extLst>
                </a:gridCol>
                <a:gridCol w="1165584">
                  <a:extLst>
                    <a:ext uri="{9D8B030D-6E8A-4147-A177-3AD203B41FA5}">
                      <a16:colId xmlns:a16="http://schemas.microsoft.com/office/drawing/2014/main" val="3591960596"/>
                    </a:ext>
                  </a:extLst>
                </a:gridCol>
              </a:tblGrid>
              <a:tr h="13697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y riesgo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618444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junio 2024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949734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en 2024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963338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histórica*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972006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CAGR / Rentabilidad anualizada*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681081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Volatilidad*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133218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Ratio de Sharpe*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7826423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1848342"/>
                  </a:ext>
                </a:extLst>
              </a:tr>
              <a:tr h="12840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Características del fondo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9847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Patrimonio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5,7 millones de €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594427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 liquidativo clase 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11,7315 €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556153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 liquidativo clase B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13,1719 €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5856290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Gestora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Andbank WM SGIIC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550257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Asesor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Avantage Capital EAFN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932812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Depositario (grupo)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Inversis (Banca March)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383340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Suscripción mínima general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100 €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543136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Susc. min. menores de edad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100 €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0176179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Gestión clase 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868060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Gestión clase B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9410237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Depósito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9417295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sobre resultados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403871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Reembolso ( &lt; 3 meses)**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409620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Reembolso ( &gt; 3 meses)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1271720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Categoría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 Variable Global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373304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Divisa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8691504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Fecha de registro en CNMV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29/10/2021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715222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Número de registro CNMV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5559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806378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Código ISIN clase 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ES0112101003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694612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Código ISIN clase B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ES0112101011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766018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914422"/>
                  </a:ext>
                </a:extLst>
              </a:tr>
              <a:tr h="13697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Características de la cartera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489769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Número de valores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7126634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Peso 10 principales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2983502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Peso valores RV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98,6%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549556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Peso valores RF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3046768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Futuros RV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477056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Futuros RF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695863"/>
                  </a:ext>
                </a:extLst>
              </a:tr>
              <a:tr h="13697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Exposición neta a RV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98,6%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555402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07D9EA68-50C6-B049-AF51-A14A255E04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2708" y="2854051"/>
            <a:ext cx="3911453" cy="2287907"/>
          </a:xfrm>
          <a:prstGeom prst="rect">
            <a:avLst/>
          </a:prstGeom>
        </p:spPr>
      </p:pic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C91BBF99-7958-ED16-A7C8-F499F2A1E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5143"/>
              </p:ext>
            </p:extLst>
          </p:nvPr>
        </p:nvGraphicFramePr>
        <p:xfrm>
          <a:off x="2921000" y="5189308"/>
          <a:ext cx="3803279" cy="1701165"/>
        </p:xfrm>
        <a:graphic>
          <a:graphicData uri="http://schemas.openxmlformats.org/drawingml/2006/table">
            <a:tbl>
              <a:tblPr/>
              <a:tblGrid>
                <a:gridCol w="1092865">
                  <a:extLst>
                    <a:ext uri="{9D8B030D-6E8A-4147-A177-3AD203B41FA5}">
                      <a16:colId xmlns:a16="http://schemas.microsoft.com/office/drawing/2014/main" val="1013093862"/>
                    </a:ext>
                  </a:extLst>
                </a:gridCol>
                <a:gridCol w="521965">
                  <a:extLst>
                    <a:ext uri="{9D8B030D-6E8A-4147-A177-3AD203B41FA5}">
                      <a16:colId xmlns:a16="http://schemas.microsoft.com/office/drawing/2014/main" val="4181732114"/>
                    </a:ext>
                  </a:extLst>
                </a:gridCol>
                <a:gridCol w="652457">
                  <a:extLst>
                    <a:ext uri="{9D8B030D-6E8A-4147-A177-3AD203B41FA5}">
                      <a16:colId xmlns:a16="http://schemas.microsoft.com/office/drawing/2014/main" val="1558979709"/>
                    </a:ext>
                  </a:extLst>
                </a:gridCol>
                <a:gridCol w="652457">
                  <a:extLst>
                    <a:ext uri="{9D8B030D-6E8A-4147-A177-3AD203B41FA5}">
                      <a16:colId xmlns:a16="http://schemas.microsoft.com/office/drawing/2014/main" val="166153386"/>
                    </a:ext>
                  </a:extLst>
                </a:gridCol>
                <a:gridCol w="883535">
                  <a:extLst>
                    <a:ext uri="{9D8B030D-6E8A-4147-A177-3AD203B41FA5}">
                      <a16:colId xmlns:a16="http://schemas.microsoft.com/office/drawing/2014/main" val="3984206532"/>
                    </a:ext>
                  </a:extLst>
                </a:gridCol>
              </a:tblGrid>
              <a:tr h="1524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9561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desde inicio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784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Arial" panose="020B0604020202020204" pitchFamily="34" charset="0"/>
                        </a:rPr>
                        <a:t>Avantage Pure Equity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Arial" panose="020B0604020202020204" pitchFamily="34" charset="0"/>
                        </a:rPr>
                        <a:t>12,3%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Arial" panose="020B0604020202020204" pitchFamily="34" charset="0"/>
                        </a:rPr>
                        <a:t>18,5%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Arial" panose="020B0604020202020204" pitchFamily="34" charset="0"/>
                        </a:rPr>
                        <a:t>-12,5%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Arial" panose="020B0604020202020204" pitchFamily="34" charset="0"/>
                        </a:rPr>
                        <a:t>17,3%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7712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Ibex 35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8,3%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22,8%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-5,6%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20,8%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825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Euro Stoxx 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8,2%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19,2%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-9,1%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15,1%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534400"/>
                  </a:ext>
                </a:extLst>
              </a:tr>
              <a:tr h="2381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Volatilidad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90278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desde inicio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0834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Arial" panose="020B0604020202020204" pitchFamily="34" charset="0"/>
                        </a:rPr>
                        <a:t>Avantage Pure Equity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Arial" panose="020B0604020202020204" pitchFamily="34" charset="0"/>
                        </a:rPr>
                        <a:t>9,7%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Arial" panose="020B0604020202020204" pitchFamily="34" charset="0"/>
                        </a:rPr>
                        <a:t>10,1%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Arial" panose="020B0604020202020204" pitchFamily="34" charset="0"/>
                        </a:rPr>
                        <a:t>15,5%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Arial" panose="020B0604020202020204" pitchFamily="34" charset="0"/>
                        </a:rPr>
                        <a:t>12,4%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3459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Ibex 35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13,3%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14,2%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19,6%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16,6%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0866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Euro Stoxx 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11,8%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12,8%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23,5%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18,3%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756958"/>
                  </a:ext>
                </a:extLst>
              </a:tr>
            </a:tbl>
          </a:graphicData>
        </a:graphic>
      </p:graphicFrame>
      <p:pic>
        <p:nvPicPr>
          <p:cNvPr id="13" name="Imagen 12">
            <a:extLst>
              <a:ext uri="{FF2B5EF4-FFF2-40B4-BE49-F238E27FC236}">
                <a16:creationId xmlns:a16="http://schemas.microsoft.com/office/drawing/2014/main" id="{CDCC8534-D3A8-611C-72D0-FC9A5187DFF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67418" y="7017667"/>
            <a:ext cx="1595138" cy="162000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AFC3BCEE-35CE-461A-555D-B2E37FB8314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320" y="7011946"/>
            <a:ext cx="2890672" cy="1620000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DE4A843B-C274-03AE-1478-D6CDA5B72C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93182" y="7011946"/>
            <a:ext cx="2142046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975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4236</TotalTime>
  <Words>567</Words>
  <Application>Microsoft Office PowerPoint</Application>
  <PresentationFormat>Carta (216 x 279 mm)</PresentationFormat>
  <Paragraphs>117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</dc:creator>
  <cp:lastModifiedBy>Avantage Capital  B86980612</cp:lastModifiedBy>
  <cp:revision>293</cp:revision>
  <cp:lastPrinted>2017-04-05T09:55:46Z</cp:lastPrinted>
  <dcterms:created xsi:type="dcterms:W3CDTF">2015-04-09T08:55:48Z</dcterms:created>
  <dcterms:modified xsi:type="dcterms:W3CDTF">2024-07-05T12:06:10Z</dcterms:modified>
</cp:coreProperties>
</file>