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65938" cy="95408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140" autoAdjust="0"/>
  </p:normalViewPr>
  <p:slideViewPr>
    <p:cSldViewPr snapToGrid="0">
      <p:cViewPr>
        <p:scale>
          <a:sx n="99" d="100"/>
          <a:sy n="99" d="100"/>
        </p:scale>
        <p:origin x="1733" y="-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314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620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137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079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929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4592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224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81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6943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7551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147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9B76E-2CD2-4D11-A8DB-E33D22C5B243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9554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jpe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renta4gestora.com/" TargetMode="External"/><Relationship Id="rId5" Type="http://schemas.openxmlformats.org/officeDocument/2006/relationships/hyperlink" Target="http://www.cnmv.es/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://www.avantagecapital.com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56" y="273507"/>
            <a:ext cx="1773062" cy="48912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3708594" y="540066"/>
            <a:ext cx="16831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100" dirty="0"/>
              <a:t>31 de octubre de 2024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467472" y="243258"/>
            <a:ext cx="41653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000" dirty="0"/>
              <a:t>AVANTAGE FUND PLAN DE PENSIONES</a:t>
            </a:r>
          </a:p>
        </p:txBody>
      </p:sp>
      <p:sp>
        <p:nvSpPr>
          <p:cNvPr id="20" name="Rectángulo 19"/>
          <p:cNvSpPr/>
          <p:nvPr/>
        </p:nvSpPr>
        <p:spPr>
          <a:xfrm>
            <a:off x="0" y="6600651"/>
            <a:ext cx="3429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800" dirty="0"/>
              <a:t>* Desde el inicio (08/01/24)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0" y="926371"/>
            <a:ext cx="6679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Avantage</a:t>
            </a:r>
            <a: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Fund</a:t>
            </a:r>
            <a: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  <a:t> PP 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es un plan de pensiones individual mixto flexible que busca activos que generen valor a largo plazo incurriendo en el menor riesgo posible. Invierte en valores que cumplan tres requisitos: i) un fuerte compromiso de la dirección con los inversores, ii) un excelente modelo de negocio que le permita competir en una situación de ventaja respecto a sus competidores y iii) un precio bajo comparado con su capacidad para generar resultados.</a:t>
            </a:r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125" y="1662059"/>
            <a:ext cx="782937" cy="1104837"/>
          </a:xfrm>
          <a:prstGeom prst="rect">
            <a:avLst/>
          </a:prstGeom>
        </p:spPr>
      </p:pic>
      <p:sp>
        <p:nvSpPr>
          <p:cNvPr id="29" name="Rectángulo 28"/>
          <p:cNvSpPr/>
          <p:nvPr/>
        </p:nvSpPr>
        <p:spPr>
          <a:xfrm>
            <a:off x="1" y="8668587"/>
            <a:ext cx="67641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800" dirty="0"/>
              <a:t>Rentabilidades pasadas no presuponen rentabilidades futuras. Este informe no constituye recomendación de compra o venta de participaciones del fondo. Las decisiones de inversión o desinversión en el fondo deberán ser tomadas de conformidad con los documentos legales, y en especial el Folleto completo del fondo. Esta información está disponible en las siguientes páginas web: </a:t>
            </a:r>
            <a:r>
              <a:rPr lang="es-ES" sz="800" dirty="0">
                <a:hlinkClick r:id="rId4"/>
              </a:rPr>
              <a:t>www.avantagecapital.com</a:t>
            </a:r>
            <a:r>
              <a:rPr lang="es-ES" sz="800" dirty="0"/>
              <a:t>, </a:t>
            </a:r>
            <a:r>
              <a:rPr lang="es-ES" sz="800" dirty="0">
                <a:hlinkClick r:id="rId5"/>
              </a:rPr>
              <a:t>www.cnmv.es</a:t>
            </a:r>
            <a:r>
              <a:rPr lang="es-ES" sz="800" dirty="0"/>
              <a:t> y </a:t>
            </a:r>
            <a:r>
              <a:rPr lang="es-ES" sz="800" dirty="0">
                <a:hlinkClick r:id="rId6"/>
              </a:rPr>
              <a:t>www.renta4gestora.com</a:t>
            </a:r>
            <a:endParaRPr lang="es-ES" sz="800" dirty="0"/>
          </a:p>
          <a:p>
            <a:endParaRPr lang="es-ES" sz="80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85A8C30-7A8E-397E-7E11-6ABB080DDFA8}"/>
              </a:ext>
            </a:extLst>
          </p:cNvPr>
          <p:cNvSpPr txBox="1"/>
          <p:nvPr/>
        </p:nvSpPr>
        <p:spPr>
          <a:xfrm>
            <a:off x="2771372" y="1559384"/>
            <a:ext cx="32076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" b="1" u="sng" dirty="0">
                <a:latin typeface="Arial" panose="020B0604020202020204" pitchFamily="34" charset="0"/>
                <a:cs typeface="Arial" panose="020B0604020202020204" pitchFamily="34" charset="0"/>
              </a:rPr>
              <a:t>Asesor de inversiones</a:t>
            </a:r>
          </a:p>
          <a:p>
            <a:pPr algn="just"/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Juan Gómez Bada cuenta con más de 20 años de experiencia en el sector de gestión de activos, desde 2004 como gestor. En 2014 fundó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Avantage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Capital para dirigir desde ahí la política de inversión del fondo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Avantage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Fund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. Se ha comprometido ante notario a invertir al menos un 50% de su patrimonio neto en dicho fondo. Desde 2021 dirige también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Avantage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Pure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Equity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y desde 2024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Avantage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Fund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Plan de Pensiones. Es licenciado en administración y dirección de empresas por CUNEF y Executive MBA por el IE Business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87A80882-C9B8-0053-5EFE-132DF2FF29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399400"/>
              </p:ext>
            </p:extLst>
          </p:nvPr>
        </p:nvGraphicFramePr>
        <p:xfrm>
          <a:off x="2842950" y="5098788"/>
          <a:ext cx="3883111" cy="1819275"/>
        </p:xfrm>
        <a:graphic>
          <a:graphicData uri="http://schemas.openxmlformats.org/drawingml/2006/table">
            <a:tbl>
              <a:tblPr/>
              <a:tblGrid>
                <a:gridCol w="1131919">
                  <a:extLst>
                    <a:ext uri="{9D8B030D-6E8A-4147-A177-3AD203B41FA5}">
                      <a16:colId xmlns:a16="http://schemas.microsoft.com/office/drawing/2014/main" val="3067838208"/>
                    </a:ext>
                  </a:extLst>
                </a:gridCol>
                <a:gridCol w="1226245">
                  <a:extLst>
                    <a:ext uri="{9D8B030D-6E8A-4147-A177-3AD203B41FA5}">
                      <a16:colId xmlns:a16="http://schemas.microsoft.com/office/drawing/2014/main" val="142174839"/>
                    </a:ext>
                  </a:extLst>
                </a:gridCol>
                <a:gridCol w="1524947">
                  <a:extLst>
                    <a:ext uri="{9D8B030D-6E8A-4147-A177-3AD203B41FA5}">
                      <a16:colId xmlns:a16="http://schemas.microsoft.com/office/drawing/2014/main" val="3717774248"/>
                    </a:ext>
                  </a:extLst>
                </a:gridCol>
              </a:tblGrid>
              <a:tr h="1524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Rentabilidad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1502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desde inicio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67904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Avantage Fund PP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2849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Ibex 35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8473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Euro Stoxx 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595314"/>
                  </a:ext>
                </a:extLst>
              </a:tr>
              <a:tr h="47625"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7647488"/>
                  </a:ext>
                </a:extLst>
              </a:tr>
              <a:tr h="1524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Volatilidad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39232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desde inicio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3911138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Avantage Fund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6570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Ibex 35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21292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Euro Stoxx 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569479"/>
                  </a:ext>
                </a:extLst>
              </a:tr>
            </a:tbl>
          </a:graphicData>
        </a:graphic>
      </p:graphicFrame>
      <p:pic>
        <p:nvPicPr>
          <p:cNvPr id="10" name="Imagen 9">
            <a:extLst>
              <a:ext uri="{FF2B5EF4-FFF2-40B4-BE49-F238E27FC236}">
                <a16:creationId xmlns:a16="http://schemas.microsoft.com/office/drawing/2014/main" id="{0E34A32D-706B-7EC8-9DD6-7B11FE94514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42950" y="2929565"/>
            <a:ext cx="3883110" cy="21600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8CD9A9BB-B33A-D067-C59B-9EEF893858B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11500" y="7048587"/>
            <a:ext cx="2192423" cy="1620000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2CE3DBEB-D4B5-DEAD-1E21-842CD1AD739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00654" y="7048587"/>
            <a:ext cx="1666776" cy="1620000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EB298E7B-E301-DA30-B570-C19A6AFBC85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544" y="7048587"/>
            <a:ext cx="2845687" cy="1620000"/>
          </a:xfrm>
          <a:prstGeom prst="rect">
            <a:avLst/>
          </a:prstGeom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AE856D7-D6C3-9FDA-216E-FB0A891EBB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856764"/>
              </p:ext>
            </p:extLst>
          </p:nvPr>
        </p:nvGraphicFramePr>
        <p:xfrm>
          <a:off x="109099" y="1554311"/>
          <a:ext cx="2772000" cy="4872990"/>
        </p:xfrm>
        <a:graphic>
          <a:graphicData uri="http://schemas.openxmlformats.org/drawingml/2006/table">
            <a:tbl>
              <a:tblPr/>
              <a:tblGrid>
                <a:gridCol w="1592027">
                  <a:extLst>
                    <a:ext uri="{9D8B030D-6E8A-4147-A177-3AD203B41FA5}">
                      <a16:colId xmlns:a16="http://schemas.microsoft.com/office/drawing/2014/main" val="449033349"/>
                    </a:ext>
                  </a:extLst>
                </a:gridCol>
                <a:gridCol w="1179973">
                  <a:extLst>
                    <a:ext uri="{9D8B030D-6E8A-4147-A177-3AD203B41FA5}">
                      <a16:colId xmlns:a16="http://schemas.microsoft.com/office/drawing/2014/main" val="1127082394"/>
                    </a:ext>
                  </a:extLst>
                </a:gridCol>
              </a:tblGrid>
              <a:tr h="1524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Rentabilidad y riesgo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4761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Rentabilidad octubre 2024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09444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Rentabilidad en 2024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9166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Rentabilidad histórica*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755656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Volatilidad*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6994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Ratio de Sharpe*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1174590"/>
                  </a:ext>
                </a:extLst>
              </a:tr>
              <a:tr h="76200"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3582254"/>
                  </a:ext>
                </a:extLst>
              </a:tr>
              <a:tr h="1524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Características del fondo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61086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Patrimonio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6,9 millones de €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829668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Valor liquidativo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11,0413 €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906166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Gestora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 4 Pensiones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6372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Asesor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Avantage Capital EAFN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420672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Depositario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 4 banco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10815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Suscripción mínima general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hay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6552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Susc. min. menores de edad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hay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62432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Com. de Gestión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849323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Com. de Depósito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76348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Com. sobre resultados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5839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Categoría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Mixto Flexible Global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14298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Divisa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5208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Fecha de inicio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08/01/2024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83919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Nº Reg. DGS Plan de pensiones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N5539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019936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Nº Reg. DGS Fondo de pensiones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F2231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72084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0912287"/>
                  </a:ext>
                </a:extLst>
              </a:tr>
              <a:tr h="1524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Características de la cartera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4288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Número de valores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200842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Peso 10 principales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007802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Peso valores RV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72,9%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10344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Peso valores RF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45258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Futuros RV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-6,3%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02571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Futuros RF (nominal)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08069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Exposición neta a RV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66,7%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91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5975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4329</TotalTime>
  <Words>471</Words>
  <Application>Microsoft Office PowerPoint</Application>
  <PresentationFormat>Carta (216 x 279 mm)</PresentationFormat>
  <Paragraphs>88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</dc:creator>
  <cp:lastModifiedBy>Avantage Capital  B86980612</cp:lastModifiedBy>
  <cp:revision>303</cp:revision>
  <cp:lastPrinted>2017-04-05T09:55:46Z</cp:lastPrinted>
  <dcterms:created xsi:type="dcterms:W3CDTF">2015-04-09T08:55:48Z</dcterms:created>
  <dcterms:modified xsi:type="dcterms:W3CDTF">2024-11-11T19:15:42Z</dcterms:modified>
</cp:coreProperties>
</file>